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70"/>
  </p:notesMasterIdLst>
  <p:sldIdLst>
    <p:sldId id="256" r:id="rId2"/>
    <p:sldId id="257" r:id="rId3"/>
    <p:sldId id="258" r:id="rId4"/>
    <p:sldId id="277" r:id="rId5"/>
    <p:sldId id="278" r:id="rId6"/>
    <p:sldId id="279" r:id="rId7"/>
    <p:sldId id="280" r:id="rId8"/>
    <p:sldId id="259" r:id="rId9"/>
    <p:sldId id="268" r:id="rId10"/>
    <p:sldId id="281" r:id="rId11"/>
    <p:sldId id="282" r:id="rId12"/>
    <p:sldId id="283" r:id="rId13"/>
    <p:sldId id="284" r:id="rId14"/>
    <p:sldId id="261" r:id="rId15"/>
    <p:sldId id="302" r:id="rId16"/>
    <p:sldId id="285" r:id="rId17"/>
    <p:sldId id="290" r:id="rId18"/>
    <p:sldId id="289" r:id="rId19"/>
    <p:sldId id="303" r:id="rId20"/>
    <p:sldId id="304" r:id="rId21"/>
    <p:sldId id="305" r:id="rId22"/>
    <p:sldId id="306" r:id="rId23"/>
    <p:sldId id="288" r:id="rId24"/>
    <p:sldId id="291" r:id="rId25"/>
    <p:sldId id="307" r:id="rId26"/>
    <p:sldId id="308" r:id="rId27"/>
    <p:sldId id="309" r:id="rId28"/>
    <p:sldId id="310" r:id="rId29"/>
    <p:sldId id="262" r:id="rId30"/>
    <p:sldId id="292" r:id="rId31"/>
    <p:sldId id="301" r:id="rId32"/>
    <p:sldId id="264" r:id="rId33"/>
    <p:sldId id="265" r:id="rId34"/>
    <p:sldId id="293" r:id="rId35"/>
    <p:sldId id="294" r:id="rId36"/>
    <p:sldId id="295" r:id="rId37"/>
    <p:sldId id="312" r:id="rId38"/>
    <p:sldId id="313" r:id="rId39"/>
    <p:sldId id="266" r:id="rId40"/>
    <p:sldId id="267" r:id="rId41"/>
    <p:sldId id="271" r:id="rId42"/>
    <p:sldId id="272" r:id="rId43"/>
    <p:sldId id="314" r:id="rId44"/>
    <p:sldId id="315" r:id="rId45"/>
    <p:sldId id="269" r:id="rId46"/>
    <p:sldId id="270" r:id="rId47"/>
    <p:sldId id="273" r:id="rId48"/>
    <p:sldId id="297" r:id="rId49"/>
    <p:sldId id="316" r:id="rId50"/>
    <p:sldId id="333" r:id="rId51"/>
    <p:sldId id="318" r:id="rId52"/>
    <p:sldId id="274" r:id="rId53"/>
    <p:sldId id="299" r:id="rId54"/>
    <p:sldId id="319" r:id="rId55"/>
    <p:sldId id="320" r:id="rId56"/>
    <p:sldId id="323" r:id="rId57"/>
    <p:sldId id="321" r:id="rId58"/>
    <p:sldId id="322" r:id="rId59"/>
    <p:sldId id="324" r:id="rId60"/>
    <p:sldId id="325" r:id="rId61"/>
    <p:sldId id="326" r:id="rId62"/>
    <p:sldId id="327" r:id="rId63"/>
    <p:sldId id="328" r:id="rId64"/>
    <p:sldId id="329" r:id="rId65"/>
    <p:sldId id="311" r:id="rId66"/>
    <p:sldId id="275" r:id="rId67"/>
    <p:sldId id="331" r:id="rId68"/>
    <p:sldId id="276" r:id="rId6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7" autoAdjust="0"/>
    <p:restoredTop sz="94660"/>
  </p:normalViewPr>
  <p:slideViewPr>
    <p:cSldViewPr>
      <p:cViewPr varScale="1">
        <p:scale>
          <a:sx n="70" d="100"/>
          <a:sy n="70" d="100"/>
        </p:scale>
        <p:origin x="135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F98F8-5B69-4EDA-B0C9-689DBEDB0524}" type="datetimeFigureOut">
              <a:rPr lang="ru-RU" smtClean="0"/>
              <a:pPr/>
              <a:t>02.02.2016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7715B-4ACA-4DE3-AF4B-DCBFB41CC7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236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7715B-4ACA-4DE3-AF4B-DCBFB41CC7E2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595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67518-EB75-468F-8B36-7871883B16BE}" type="datetimeFigureOut">
              <a:rPr lang="ru-RU" smtClean="0"/>
              <a:pPr/>
              <a:t>02.02.2016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65D3-3458-47CB-92CF-11775B4790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circle/>
      </p:transition>
    </mc:Choice>
    <mc:Fallback xmlns="">
      <p:transition advClick="0" advTm="500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67518-EB75-468F-8B36-7871883B16BE}" type="datetimeFigureOut">
              <a:rPr lang="ru-RU" smtClean="0"/>
              <a:pPr/>
              <a:t>02.02.2016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65D3-3458-47CB-92CF-11775B4790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circle/>
      </p:transition>
    </mc:Choice>
    <mc:Fallback xmlns="">
      <p:transition advClick="0" advTm="500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67518-EB75-468F-8B36-7871883B16BE}" type="datetimeFigureOut">
              <a:rPr lang="ru-RU" smtClean="0"/>
              <a:pPr/>
              <a:t>02.02.2016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65D3-3458-47CB-92CF-11775B4790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circle/>
      </p:transition>
    </mc:Choice>
    <mc:Fallback xmlns="">
      <p:transition advClick="0" advTm="500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67518-EB75-468F-8B36-7871883B16BE}" type="datetimeFigureOut">
              <a:rPr lang="ru-RU" smtClean="0"/>
              <a:pPr/>
              <a:t>02.02.2016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65D3-3458-47CB-92CF-11775B4790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circle/>
      </p:transition>
    </mc:Choice>
    <mc:Fallback xmlns="">
      <p:transition advClick="0" advTm="500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67518-EB75-468F-8B36-7871883B16BE}" type="datetimeFigureOut">
              <a:rPr lang="ru-RU" smtClean="0"/>
              <a:pPr/>
              <a:t>02.02.2016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65D3-3458-47CB-92CF-11775B4790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circle/>
      </p:transition>
    </mc:Choice>
    <mc:Fallback xmlns="">
      <p:transition advClick="0" advTm="500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67518-EB75-468F-8B36-7871883B16BE}" type="datetimeFigureOut">
              <a:rPr lang="ru-RU" smtClean="0"/>
              <a:pPr/>
              <a:t>02.02.2016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65D3-3458-47CB-92CF-11775B4790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circle/>
      </p:transition>
    </mc:Choice>
    <mc:Fallback xmlns="">
      <p:transition advClick="0" advTm="500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67518-EB75-468F-8B36-7871883B16BE}" type="datetimeFigureOut">
              <a:rPr lang="ru-RU" smtClean="0"/>
              <a:pPr/>
              <a:t>02.02.2016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65D3-3458-47CB-92CF-11775B4790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circle/>
      </p:transition>
    </mc:Choice>
    <mc:Fallback xmlns="">
      <p:transition advClick="0" advTm="500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67518-EB75-468F-8B36-7871883B16BE}" type="datetimeFigureOut">
              <a:rPr lang="ru-RU" smtClean="0"/>
              <a:pPr/>
              <a:t>02.02.2016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65D3-3458-47CB-92CF-11775B4790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circle/>
      </p:transition>
    </mc:Choice>
    <mc:Fallback xmlns="">
      <p:transition advClick="0" advTm="500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67518-EB75-468F-8B36-7871883B16BE}" type="datetimeFigureOut">
              <a:rPr lang="ru-RU" smtClean="0"/>
              <a:pPr/>
              <a:t>02.02.2016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65D3-3458-47CB-92CF-11775B4790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circle/>
      </p:transition>
    </mc:Choice>
    <mc:Fallback xmlns="">
      <p:transition advClick="0" advTm="500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67518-EB75-468F-8B36-7871883B16BE}" type="datetimeFigureOut">
              <a:rPr lang="ru-RU" smtClean="0"/>
              <a:pPr/>
              <a:t>02.02.2016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65D3-3458-47CB-92CF-11775B4790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circle/>
      </p:transition>
    </mc:Choice>
    <mc:Fallback xmlns="">
      <p:transition advClick="0" advTm="500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67518-EB75-468F-8B36-7871883B16BE}" type="datetimeFigureOut">
              <a:rPr lang="ru-RU" smtClean="0"/>
              <a:pPr/>
              <a:t>02.02.2016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E5465D3-3458-47CB-92CF-11775B4790B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circle/>
      </p:transition>
    </mc:Choice>
    <mc:Fallback xmlns="">
      <p:transition advClick="0" advTm="500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A467518-EB75-468F-8B36-7871883B16BE}" type="datetimeFigureOut">
              <a:rPr lang="ru-RU" smtClean="0"/>
              <a:pPr/>
              <a:t>02.02.2016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E5465D3-3458-47CB-92CF-11775B4790BE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5000">
        <p:circle/>
      </p:transition>
    </mc:Choice>
    <mc:Fallback xmlns="">
      <p:transition advClick="0" advTm="5000">
        <p:circl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8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hyperlink" Target="http://www.primorsky.ru/upload/iblock/33a/33a0d3aad792cd361554e5cbcc563ea8.jpg" TargetMode="External"/><Relationship Id="rId7" Type="http://schemas.openxmlformats.org/officeDocument/2006/relationships/hyperlink" Target="http://www.primorsky.ru/upload/iblock/c86/c8665b7ca92a3f56f074276cec472d84.jp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hyperlink" Target="http://www.primorsky.ru/upload/iblock/81a/81a7eead1f89ba07e073097082c3cb20.jpg" TargetMode="External"/><Relationship Id="rId10" Type="http://schemas.openxmlformats.org/officeDocument/2006/relationships/image" Target="../media/image15.jpeg"/><Relationship Id="rId4" Type="http://schemas.openxmlformats.org/officeDocument/2006/relationships/image" Target="../media/image12.jpeg"/><Relationship Id="rId9" Type="http://schemas.openxmlformats.org/officeDocument/2006/relationships/hyperlink" Target="http://www.primorsky.ru/upload/iblock/339/3393a0dc9060a2debc4b2ce5ad4dcd85.jpg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11960" y="980728"/>
            <a:ext cx="4686344" cy="5877272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+mj-lt"/>
              </a:rPr>
              <a:t>Приморское региональное отделение Всероссийского общественного движения «Матери России»</a:t>
            </a:r>
            <a:endParaRPr lang="ru-RU" sz="4000" b="1" dirty="0">
              <a:latin typeface="+mj-lt"/>
            </a:endParaRPr>
          </a:p>
        </p:txBody>
      </p:sp>
      <p:pic>
        <p:nvPicPr>
          <p:cNvPr id="2051" name="Picture 3" descr="C:\Documents and Settings\Admin\Рабочий стол\image999627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908720"/>
            <a:ext cx="3923927" cy="5688632"/>
          </a:xfrm>
          <a:prstGeom prst="rect">
            <a:avLst/>
          </a:prstGeom>
          <a:noFill/>
        </p:spPr>
      </p:pic>
      <p:pic>
        <p:nvPicPr>
          <p:cNvPr id="2" name="barry_white_-_love_s_theme_(zaycev.ne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circle/>
      </p:transition>
    </mc:Choice>
    <mc:Fallback xmlns="">
      <p:transition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6995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976"/>
            <a:ext cx="9144000" cy="609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90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976"/>
            <a:ext cx="9144000" cy="609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0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976"/>
            <a:ext cx="9144000" cy="609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2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976"/>
            <a:ext cx="9144000" cy="609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4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5157192"/>
            <a:ext cx="8496944" cy="1251520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latin typeface="+mj-lt"/>
              </a:rPr>
              <a:t>Приморское региональное отделение движения «Матери России» активно начало свою  работу</a:t>
            </a:r>
            <a:endParaRPr lang="ru-RU" b="1" dirty="0">
              <a:latin typeface="+mj-lt"/>
            </a:endParaRPr>
          </a:p>
        </p:txBody>
      </p:sp>
      <p:pic>
        <p:nvPicPr>
          <p:cNvPr id="6" name="Picture 2" descr="C:\Documents and Settings\Admin\Рабочий стол\logo.png.pagespeed.ce_.97ClssmBw71-150x15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3800" y="5013176"/>
            <a:ext cx="1800200" cy="2043608"/>
          </a:xfrm>
          <a:prstGeom prst="rect">
            <a:avLst/>
          </a:prstGeom>
          <a:noFill/>
        </p:spPr>
      </p:pic>
      <p:pic>
        <p:nvPicPr>
          <p:cNvPr id="2050" name="Picture 2" descr="E:\ФОТО ФОТО\Попова Ольга\2\rabgrup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1"/>
            <a:ext cx="8568952" cy="482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circle/>
      </p:transition>
    </mc:Choice>
    <mc:Fallback xmlns="">
      <p:transition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0688"/>
            <a:ext cx="8928992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6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16632"/>
            <a:ext cx="4176464" cy="6624736"/>
          </a:xfrm>
          <a:prstGeom prst="rect">
            <a:avLst/>
          </a:prstGeom>
        </p:spPr>
      </p:pic>
      <p:pic>
        <p:nvPicPr>
          <p:cNvPr id="5" name="Picture 2" descr="C:\Documents and Settings\Admin\Рабочий стол\logo.png.pagespeed.ce_.97ClssmBw71-150x15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43800" y="5013176"/>
            <a:ext cx="1800200" cy="20436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369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615" y="404664"/>
            <a:ext cx="8229600" cy="1781552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atin typeface="+mj-lt"/>
              </a:rPr>
              <a:t>Посещение детского дома №4 и ВДЦ «Океан» совместно с председателем движения Петренко В.А.</a:t>
            </a:r>
            <a:endParaRPr lang="ru-RU" b="1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50" y="1628800"/>
            <a:ext cx="8518130" cy="508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1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circle/>
      </p:transition>
    </mc:Choice>
    <mc:Fallback xmlns="">
      <p:transition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3976"/>
            <a:ext cx="8928992" cy="609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9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ФОТО ФОТО\фото пресс релизы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0952"/>
            <a:ext cx="838842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41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0" y="692696"/>
            <a:ext cx="4485184" cy="5805264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sz="2800" b="1" dirty="0" smtClean="0">
                <a:latin typeface="+mj-lt"/>
              </a:rPr>
              <a:t>Всероссийское общественное движение         «Матери России» создано 04.07.2012 года, под руководством Петренко Валентины       </a:t>
            </a:r>
            <a:r>
              <a:rPr lang="ru-RU" sz="2800" b="1" dirty="0" err="1" smtClean="0">
                <a:latin typeface="+mj-lt"/>
              </a:rPr>
              <a:t>Александровны;создано</a:t>
            </a:r>
            <a:r>
              <a:rPr lang="ru-RU" sz="2800" b="1" dirty="0" smtClean="0">
                <a:latin typeface="+mj-lt"/>
              </a:rPr>
              <a:t> 74 региональных отделения в России</a:t>
            </a:r>
            <a:endParaRPr lang="ru-RU" sz="2800" b="1" dirty="0">
              <a:latin typeface="+mj-lt"/>
            </a:endParaRPr>
          </a:p>
        </p:txBody>
      </p:sp>
      <p:pic>
        <p:nvPicPr>
          <p:cNvPr id="5" name="Picture 2" descr="C:\Documents and Settings\Admin\Рабочий стол\logo.png.pagespeed.ce_.97ClssmBw71-150x15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43800" y="4814392"/>
            <a:ext cx="1800200" cy="2043608"/>
          </a:xfrm>
          <a:prstGeom prst="rect">
            <a:avLst/>
          </a:prstGeom>
          <a:noFill/>
        </p:spPr>
      </p:pic>
      <p:pic>
        <p:nvPicPr>
          <p:cNvPr id="4098" name="Picture 2" descr="G:\Петренко\IMG_84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116632"/>
            <a:ext cx="4464496" cy="6624736"/>
          </a:xfrm>
          <a:prstGeom prst="rect">
            <a:avLst/>
          </a:prstGeom>
          <a:noFill/>
        </p:spPr>
      </p:pic>
      <p:pic>
        <p:nvPicPr>
          <p:cNvPr id="2" name="barry_white_-_love_s_theme_(zaycev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circle/>
      </p:transition>
    </mc:Choice>
    <mc:Fallback xmlns="">
      <p:transition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E:\ФОТО ФОТО\фото пресс релизы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640960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54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ФОТО ФОТО\фото пресс релизы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80920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13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32656"/>
            <a:ext cx="8229600" cy="2069584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atin typeface="+mj-lt"/>
              </a:rPr>
              <a:t>Встреча актива Регионального отделения движения </a:t>
            </a:r>
          </a:p>
          <a:p>
            <a:pPr marL="0" indent="0" algn="ctr">
              <a:buNone/>
            </a:pPr>
            <a:r>
              <a:rPr lang="ru-RU" b="1" dirty="0" smtClean="0">
                <a:latin typeface="+mj-lt"/>
              </a:rPr>
              <a:t>с воспитанниками специализированной школы-интерната для детей с нарушением опорно-двигательного аппарата в период новогодних каникул</a:t>
            </a:r>
            <a:endParaRPr lang="ru-RU" b="1" dirty="0">
              <a:latin typeface="+mj-lt"/>
            </a:endParaRPr>
          </a:p>
        </p:txBody>
      </p:sp>
      <p:pic>
        <p:nvPicPr>
          <p:cNvPr id="5122" name="Picture 2" descr="E:\ФОТО ФОТО\фото пресс релизы\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20" y="2060848"/>
            <a:ext cx="7488832" cy="468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69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circle/>
      </p:transition>
    </mc:Choice>
    <mc:Fallback xmlns="">
      <p:transition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2696"/>
            <a:ext cx="8352928" cy="551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1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9" y="116632"/>
            <a:ext cx="4377084" cy="6624736"/>
          </a:xfrm>
          <a:prstGeom prst="rect">
            <a:avLst/>
          </a:prstGeom>
        </p:spPr>
      </p:pic>
      <p:pic>
        <p:nvPicPr>
          <p:cNvPr id="5" name="Picture 2" descr="C:\Documents and Settings\Admin\Рабочий стол\logo.png.pagespeed.ce_.97ClssmBw71-150x15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43800" y="5013176"/>
            <a:ext cx="1800200" cy="20436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501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ФОТО ФОТО\фото пресс релизы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8246396" cy="519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395536" y="332656"/>
            <a:ext cx="8229600" cy="1224136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atin typeface="+mj-lt"/>
              </a:rPr>
              <a:t>Поздравление от детей реабилитационного центра «Парус Надежды»</a:t>
            </a:r>
            <a:endParaRPr lang="ru-RU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726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ФОТО ФОТО\фото пресс релизы\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42" y="486556"/>
            <a:ext cx="8892154" cy="598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7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ФОТО ФОТО\фото пресс релизы\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55787"/>
            <a:ext cx="8136904" cy="543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32656"/>
            <a:ext cx="8229600" cy="93610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+mj-lt"/>
              </a:rPr>
              <a:t>Ответный музыкальный подарок</a:t>
            </a:r>
          </a:p>
          <a:p>
            <a:pPr marL="0" indent="0" algn="ctr">
              <a:buNone/>
            </a:pPr>
            <a:r>
              <a:rPr lang="ru-RU" b="1" dirty="0" smtClean="0">
                <a:latin typeface="+mj-lt"/>
              </a:rPr>
              <a:t>Актива Движения (Коваль Галина) детям</a:t>
            </a:r>
            <a:endParaRPr lang="ru-RU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5779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ФОТО ФОТО\фото пресс релизы\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5"/>
            <a:ext cx="8820472" cy="588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39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88640"/>
            <a:ext cx="8229600" cy="1872208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sz="2800" b="1" dirty="0" smtClean="0">
                <a:latin typeface="+mj-lt"/>
              </a:rPr>
              <a:t>Участие в награждении многодетной семьи </a:t>
            </a:r>
            <a:r>
              <a:rPr lang="ru-RU" sz="2800" b="1" dirty="0" err="1" smtClean="0">
                <a:latin typeface="+mj-lt"/>
              </a:rPr>
              <a:t>Колеватовых</a:t>
            </a:r>
            <a:r>
              <a:rPr lang="ru-RU" sz="2800" b="1" dirty="0" smtClean="0">
                <a:latin typeface="+mj-lt"/>
              </a:rPr>
              <a:t> из села Ясного Приморского края по программе «Корова-в подарок многодетной семье» (по инициативе </a:t>
            </a:r>
            <a:r>
              <a:rPr lang="ru-RU" sz="2800" b="1" dirty="0" err="1" smtClean="0">
                <a:latin typeface="+mj-lt"/>
              </a:rPr>
              <a:t>Хомечко</a:t>
            </a:r>
            <a:r>
              <a:rPr lang="ru-RU" sz="2800" b="1" dirty="0" smtClean="0">
                <a:latin typeface="+mj-lt"/>
              </a:rPr>
              <a:t> Екатерины Алексеевны)</a:t>
            </a:r>
            <a:endParaRPr lang="ru-RU" sz="2800" b="1" dirty="0"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096236"/>
            <a:ext cx="7416824" cy="44291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circle/>
      </p:transition>
    </mc:Choice>
    <mc:Fallback xmlns="">
      <p:transition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789040"/>
            <a:ext cx="9144000" cy="28803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000" b="1" dirty="0" smtClean="0">
                <a:latin typeface="+mj-lt"/>
              </a:rPr>
              <a:t>20 ноября 2015 года состоялось учредительное собрание Приморского регионального отделения Всероссийского </a:t>
            </a:r>
            <a:r>
              <a:rPr lang="ru-RU" sz="3000" b="1" smtClean="0">
                <a:latin typeface="+mj-lt"/>
              </a:rPr>
              <a:t>общественного движения</a:t>
            </a:r>
          </a:p>
          <a:p>
            <a:pPr algn="ctr">
              <a:buNone/>
            </a:pPr>
            <a:r>
              <a:rPr lang="ru-RU" sz="3000" b="1" smtClean="0">
                <a:latin typeface="+mj-lt"/>
              </a:rPr>
              <a:t> </a:t>
            </a:r>
            <a:r>
              <a:rPr lang="ru-RU" sz="3000" b="1" dirty="0" smtClean="0">
                <a:latin typeface="+mj-lt"/>
              </a:rPr>
              <a:t>«Матери России» </a:t>
            </a:r>
            <a:endParaRPr lang="ru-RU" sz="3000" b="1" dirty="0">
              <a:latin typeface="+mj-lt"/>
            </a:endParaRPr>
          </a:p>
        </p:txBody>
      </p:sp>
      <p:pic>
        <p:nvPicPr>
          <p:cNvPr id="4" name="Рисунок 3" descr="AR0Z212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9992" cy="3717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C:\Documents and Settings\Admin\Рабочий стол\logo.png.pagespeed.ce_.97ClssmBw71-150x15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43800" y="5013176"/>
            <a:ext cx="1800200" cy="2043608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0"/>
            <a:ext cx="4499992" cy="3717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circle/>
      </p:transition>
    </mc:Choice>
    <mc:Fallback xmlns="">
      <p:transition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992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6264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740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-20151130-WA000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784976" cy="6264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769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80728"/>
            <a:ext cx="3635896" cy="568863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dirty="0"/>
              <a:t>П</a:t>
            </a:r>
            <a:r>
              <a:rPr lang="ru-RU" sz="2800" b="1" dirty="0" smtClean="0"/>
              <a:t>роведение серии выездных мастер-классов для ребят из детских домов Приморского края с участием художников Дальневосточной художественной академии</a:t>
            </a:r>
            <a:endParaRPr lang="ru-RU" sz="2800" b="1" dirty="0"/>
          </a:p>
        </p:txBody>
      </p:sp>
      <p:pic>
        <p:nvPicPr>
          <p:cNvPr id="5" name="Picture 2" descr="C:\Documents and Settings\Admin\Рабочий стол\logo.png.pagespeed.ce_.97ClssmBw71-150x15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3800" y="5013176"/>
            <a:ext cx="1800200" cy="2043608"/>
          </a:xfrm>
          <a:prstGeom prst="rect">
            <a:avLst/>
          </a:prstGeom>
          <a:noFill/>
        </p:spPr>
      </p:pic>
      <p:pic>
        <p:nvPicPr>
          <p:cNvPr id="6" name="Рисунок 5" descr="AR0Z482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88640"/>
            <a:ext cx="5436096" cy="6480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circle/>
      </p:transition>
    </mc:Choice>
    <mc:Fallback xmlns="">
      <p:transition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R0Z469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AR0Z467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4572000" cy="3356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AR0Z478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4499992" cy="3356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Объект 3" descr="AR0Z4803.jpg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"/>
            <a:ext cx="4499992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5" y="1581783"/>
            <a:ext cx="8840210" cy="497261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136815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+mj-lt"/>
              </a:rPr>
              <a:t>Инициативная группа художников:</a:t>
            </a:r>
          </a:p>
          <a:p>
            <a:pPr marL="0" indent="0" algn="ctr">
              <a:buNone/>
            </a:pPr>
            <a:r>
              <a:rPr lang="ru-RU" b="1" dirty="0" smtClean="0">
                <a:latin typeface="+mj-lt"/>
              </a:rPr>
              <a:t>Игорь Обухов, Наталья Попович </a:t>
            </a:r>
          </a:p>
          <a:p>
            <a:pPr marL="0" indent="0" algn="ctr">
              <a:buNone/>
            </a:pPr>
            <a:r>
              <a:rPr lang="ru-RU" b="1" dirty="0" smtClean="0">
                <a:latin typeface="+mj-lt"/>
              </a:rPr>
              <a:t>и выпускники Дальневосточной академии </a:t>
            </a:r>
            <a:r>
              <a:rPr lang="ru-RU" b="1" dirty="0">
                <a:latin typeface="+mj-lt"/>
              </a:rPr>
              <a:t>и</a:t>
            </a:r>
            <a:r>
              <a:rPr lang="ru-RU" b="1" dirty="0" smtClean="0">
                <a:latin typeface="+mj-lt"/>
              </a:rPr>
              <a:t>скусств</a:t>
            </a:r>
            <a:endParaRPr lang="ru-RU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663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0770"/>
            <a:ext cx="5445312" cy="33123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043" y="3384051"/>
            <a:ext cx="5778957" cy="341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3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392488" cy="65973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6632"/>
            <a:ext cx="4392488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79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33968"/>
            <a:ext cx="8229600" cy="23576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+mj-lt"/>
              </a:rPr>
              <a:t>Совместное мероприятие с Департаментом образования Приморского края, Владивостокской епархией РПЦ МП и Уполномоченным при Губернаторе Приморского края по правам ребенка по вопросам социального сиротства</a:t>
            </a:r>
            <a:endParaRPr lang="ru-RU" b="1" dirty="0">
              <a:latin typeface="+mj-lt"/>
            </a:endParaRPr>
          </a:p>
        </p:txBody>
      </p:sp>
      <p:pic>
        <p:nvPicPr>
          <p:cNvPr id="10242" name="Picture 2" descr="E:\ФОТО ФОТО\Фото Матери России 27.01.2016\IMG-20160127-WA00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8376382" cy="450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44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circle/>
      </p:transition>
    </mc:Choice>
    <mc:Fallback xmlns="">
      <p:transition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ФОТО ФОТО\Курносенок г г фото\IMG-20160129-WA00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83529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86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64088" y="213507"/>
            <a:ext cx="3131840" cy="5159709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+mj-lt"/>
              </a:rPr>
              <a:t>    Подведение итоговых результатов конкурса</a:t>
            </a:r>
          </a:p>
          <a:p>
            <a:pPr algn="ctr">
              <a:buNone/>
            </a:pPr>
            <a:r>
              <a:rPr lang="ru-RU" b="1" dirty="0" smtClean="0">
                <a:latin typeface="+mj-lt"/>
              </a:rPr>
              <a:t>«Нарисуй мечту»</a:t>
            </a:r>
          </a:p>
          <a:p>
            <a:pPr algn="ctr">
              <a:buNone/>
            </a:pPr>
            <a:r>
              <a:rPr lang="ru-RU" b="1" dirty="0" smtClean="0">
                <a:latin typeface="+mj-lt"/>
              </a:rPr>
              <a:t>с награждением победителей призами совместно с Общественным советом при Федеральной службе судебных приставов Приморского края</a:t>
            </a:r>
            <a:endParaRPr lang="ru-RU" b="1" dirty="0">
              <a:latin typeface="+mj-lt"/>
            </a:endParaRPr>
          </a:p>
        </p:txBody>
      </p:sp>
      <p:pic>
        <p:nvPicPr>
          <p:cNvPr id="4" name="Рисунок 3" descr="IMG_290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328592" cy="6480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:\Documents and Settings\Admin\Рабочий стол\logo.png.pagespeed.ce_.97ClssmBw71-150x15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43800" y="5013176"/>
            <a:ext cx="1800200" cy="204360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circle/>
      </p:transition>
    </mc:Choice>
    <mc:Fallback xmlns="">
      <p:transition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0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294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29000"/>
            <a:ext cx="4320480" cy="331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AR0Z470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6632"/>
            <a:ext cx="4536504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459313"/>
            <a:ext cx="4519212" cy="3309349"/>
          </a:xfrm>
          <a:prstGeom prst="rect">
            <a:avLst/>
          </a:prstGeom>
        </p:spPr>
      </p:pic>
      <p:pic>
        <p:nvPicPr>
          <p:cNvPr id="12290" name="Picture 2" descr="E:\ФОТО ФОТО\фото пресс релизы\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32048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301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80" y="1196752"/>
            <a:ext cx="8280920" cy="55446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2656"/>
            <a:ext cx="8157592" cy="1008112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atin typeface="+mj-lt"/>
              </a:rPr>
              <a:t>Участие на губернаторской ёлке многодетных семей и воспитанников детских домов</a:t>
            </a:r>
            <a:endParaRPr lang="ru-RU" b="1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91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28992" cy="6480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4954"/>
            <a:ext cx="8229600" cy="1277496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atin typeface="+mj-lt"/>
              </a:rPr>
              <a:t>Участие в открытии выставки французской гравюры</a:t>
            </a:r>
          </a:p>
          <a:p>
            <a:pPr marL="0" indent="0" algn="ctr">
              <a:buNone/>
            </a:pPr>
            <a:r>
              <a:rPr lang="ru-RU" b="1" dirty="0" smtClean="0">
                <a:latin typeface="+mj-lt"/>
              </a:rPr>
              <a:t>в Приморской государственной картинной галерее</a:t>
            </a:r>
            <a:endParaRPr lang="ru-RU" b="1" dirty="0">
              <a:latin typeface="+mj-lt"/>
            </a:endParaRPr>
          </a:p>
        </p:txBody>
      </p:sp>
      <p:pic>
        <p:nvPicPr>
          <p:cNvPr id="13314" name="Picture 2" descr="E:\ФОТО ФОТО\Курносенок г г фото\IMG-20160129-WA0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835292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82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circle/>
      </p:transition>
    </mc:Choice>
    <mc:Fallback xmlns="">
      <p:transition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1735" y="400127"/>
            <a:ext cx="8229600" cy="91745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+mj-lt"/>
              </a:rPr>
              <a:t>Движение приняло участие</a:t>
            </a:r>
          </a:p>
          <a:p>
            <a:pPr marL="0" indent="0" algn="ctr">
              <a:buNone/>
            </a:pPr>
            <a:r>
              <a:rPr lang="ru-RU" b="1" dirty="0" smtClean="0">
                <a:latin typeface="+mj-lt"/>
              </a:rPr>
              <a:t>в проекте губернатора «Дети Приморья»</a:t>
            </a:r>
            <a:endParaRPr lang="ru-RU" b="1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36" y="1317583"/>
            <a:ext cx="8262525" cy="5423786"/>
          </a:xfrm>
          <a:prstGeom prst="rect">
            <a:avLst/>
          </a:prstGeom>
        </p:spPr>
      </p:pic>
      <p:pic>
        <p:nvPicPr>
          <p:cNvPr id="5" name="Picture 2" descr="C:\Documents and Settings\Admin\Рабочий стол\logo.png.pagespeed.ce_.97ClssmBw71-150x15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43800" y="5013176"/>
            <a:ext cx="1800200" cy="20436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047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circle/>
      </p:transition>
    </mc:Choice>
    <mc:Fallback xmlns="">
      <p:transition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4437112"/>
            <a:ext cx="7643192" cy="2088232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latin typeface="+mj-lt"/>
              </a:rPr>
              <a:t>Совместно с Департаментом образования проведена акция «Новый год в семье»</a:t>
            </a:r>
            <a:endParaRPr lang="ru-RU" b="1" dirty="0">
              <a:latin typeface="+mj-lt"/>
            </a:endParaRPr>
          </a:p>
        </p:txBody>
      </p:sp>
      <p:pic>
        <p:nvPicPr>
          <p:cNvPr id="4" name="Рисунок 3" descr="IMG_996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392488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C:\Documents and Settings\Admin\Рабочий стол\20140104-1731-DSC01077j7-SNOW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6632"/>
            <a:ext cx="4392488" cy="4320480"/>
          </a:xfrm>
          <a:prstGeom prst="rect">
            <a:avLst/>
          </a:prstGeom>
          <a:noFill/>
        </p:spPr>
      </p:pic>
      <p:pic>
        <p:nvPicPr>
          <p:cNvPr id="6" name="Picture 2" descr="C:\Documents and Settings\Admin\Рабочий стол\logo.png.pagespeed.ce_.97ClssmBw71-150x15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43800" y="5013176"/>
            <a:ext cx="1800200" cy="204360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circle/>
      </p:transition>
    </mc:Choice>
    <mc:Fallback xmlns="">
      <p:transition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12160" y="1124744"/>
            <a:ext cx="2880320" cy="518457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+mj-lt"/>
              </a:rPr>
              <a:t>Распределены билеты на губернаторскую елку среди многодетных семей Приморского края</a:t>
            </a:r>
            <a:endParaRPr lang="ru-RU" b="1" dirty="0">
              <a:latin typeface="+mj-lt"/>
            </a:endParaRPr>
          </a:p>
        </p:txBody>
      </p:sp>
      <p:pic>
        <p:nvPicPr>
          <p:cNvPr id="4" name="Рисунок 3" descr="0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5832648" cy="439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:\Documents and Settings\Admin\Рабочий стол\logo.png.pagespeed.ce_.97ClssmBw71-150x15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43800" y="5013176"/>
            <a:ext cx="1800200" cy="204360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circle/>
      </p:transition>
    </mc:Choice>
    <mc:Fallback xmlns="">
      <p:transition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1008112"/>
          </a:xfrm>
        </p:spPr>
        <p:txBody>
          <a:bodyPr/>
          <a:lstStyle/>
          <a:p>
            <a:pPr algn="ctr">
              <a:buNone/>
            </a:pPr>
            <a:r>
              <a:rPr lang="ru-RU" b="1" dirty="0">
                <a:latin typeface="+mj-lt"/>
              </a:rPr>
              <a:t>У</a:t>
            </a:r>
            <a:r>
              <a:rPr lang="ru-RU" b="1" dirty="0" smtClean="0">
                <a:latin typeface="+mj-lt"/>
              </a:rPr>
              <a:t>частие в телемарафоне «Дети Приморья»</a:t>
            </a:r>
            <a:endParaRPr lang="ru-RU" b="1" dirty="0">
              <a:latin typeface="+mj-lt"/>
            </a:endParaRPr>
          </a:p>
        </p:txBody>
      </p:sp>
      <p:pic>
        <p:nvPicPr>
          <p:cNvPr id="4" name="Рисунок 3" descr="Дети Приморья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8640960" cy="54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circle/>
      </p:transition>
    </mc:Choice>
    <mc:Fallback xmlns="">
      <p:transition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17815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latin typeface="+mj-lt"/>
              </a:rPr>
              <a:t>Встреча с активом матерей </a:t>
            </a:r>
            <a:r>
              <a:rPr lang="ru-RU" sz="2800" b="1" dirty="0" err="1" smtClean="0">
                <a:latin typeface="+mj-lt"/>
              </a:rPr>
              <a:t>Яковлевского</a:t>
            </a:r>
            <a:r>
              <a:rPr lang="ru-RU" sz="2800" b="1" dirty="0" smtClean="0">
                <a:latin typeface="+mj-lt"/>
              </a:rPr>
              <a:t> района</a:t>
            </a:r>
          </a:p>
          <a:p>
            <a:pPr marL="0" indent="0" algn="ctr">
              <a:buNone/>
            </a:pPr>
            <a:r>
              <a:rPr lang="ru-RU" sz="2800" b="1" dirty="0" smtClean="0">
                <a:latin typeface="+mj-lt"/>
              </a:rPr>
              <a:t>в рамках «Единого дня приема» 1 декабря 2015 г.</a:t>
            </a:r>
            <a:endParaRPr lang="ru-RU" sz="2800" b="1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87849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8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circle/>
      </p:transition>
    </mc:Choice>
    <mc:Fallback xmlns="">
      <p:transition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113348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+mj-lt"/>
              </a:rPr>
              <a:t>Открытие местного отделения движения Уссурийского городского округа (</a:t>
            </a:r>
            <a:r>
              <a:rPr lang="ru-RU" b="1" dirty="0" err="1" smtClean="0">
                <a:latin typeface="+mj-lt"/>
              </a:rPr>
              <a:t>Самофалова</a:t>
            </a:r>
            <a:r>
              <a:rPr lang="ru-RU" b="1" dirty="0" smtClean="0">
                <a:latin typeface="+mj-lt"/>
              </a:rPr>
              <a:t> Елена Филипповна – учредитель ПРО ВОД «Матери России»)</a:t>
            </a:r>
            <a:endParaRPr lang="ru-RU" b="1" dirty="0">
              <a:latin typeface="+mj-lt"/>
            </a:endParaRPr>
          </a:p>
        </p:txBody>
      </p:sp>
      <p:pic>
        <p:nvPicPr>
          <p:cNvPr id="14338" name="Picture 2" descr="E:\ФОТО ФОТО\фото пресс релизы\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7685112" cy="511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6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circle/>
      </p:transition>
    </mc:Choice>
    <mc:Fallback xmlns="">
      <p:transition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16631"/>
            <a:ext cx="8928992" cy="6624737"/>
          </a:xfrm>
          <a:prstGeom prst="rect">
            <a:avLst/>
          </a:prstGeom>
        </p:spPr>
      </p:pic>
      <p:pic>
        <p:nvPicPr>
          <p:cNvPr id="2" name="barry_white_-_love_s_theme_(zaycev.ne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5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8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ФОТО ФОТО\Фото Матери России 27.01.2016\IMG-20160127-WA0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8928992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21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77344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+mj-lt"/>
              </a:rPr>
              <a:t>Музыкальный подарок детей детского сада</a:t>
            </a:r>
          </a:p>
          <a:p>
            <a:pPr marL="0" indent="0" algn="ctr">
              <a:buNone/>
            </a:pPr>
            <a:r>
              <a:rPr lang="ru-RU" b="1" dirty="0" smtClean="0">
                <a:latin typeface="+mj-lt"/>
              </a:rPr>
              <a:t>матерям города Уссурийска</a:t>
            </a:r>
            <a:endParaRPr lang="ru-RU" b="1" dirty="0">
              <a:latin typeface="+mj-lt"/>
            </a:endParaRPr>
          </a:p>
        </p:txBody>
      </p:sp>
      <p:pic>
        <p:nvPicPr>
          <p:cNvPr id="4" name="Рисунок 3" descr="IMG_511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7272808" cy="5112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660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circle/>
      </p:transition>
    </mc:Choice>
    <mc:Fallback xmlns="">
      <p:transition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295672"/>
            <a:ext cx="9036496" cy="183718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+mj-lt"/>
              </a:rPr>
              <a:t>Открытие местного отделения в Дальнегорском городском округе</a:t>
            </a:r>
            <a:endParaRPr lang="ru-RU" b="1" dirty="0">
              <a:latin typeface="+mj-lt"/>
            </a:endParaRPr>
          </a:p>
        </p:txBody>
      </p:sp>
      <p:pic>
        <p:nvPicPr>
          <p:cNvPr id="5" name="Рисунок 4" descr="IMG_114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08719"/>
            <a:ext cx="7488832" cy="5616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circle/>
      </p:transition>
    </mc:Choice>
    <mc:Fallback xmlns="">
      <p:transition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116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784976" cy="5544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882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3558" y="423312"/>
            <a:ext cx="8229600" cy="1061472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atin typeface="+mj-lt"/>
              </a:rPr>
              <a:t>Открытие местного отделения движения</a:t>
            </a:r>
          </a:p>
          <a:p>
            <a:pPr marL="0" indent="0" algn="ctr">
              <a:buNone/>
            </a:pPr>
            <a:r>
              <a:rPr lang="ru-RU" b="1" dirty="0" smtClean="0">
                <a:latin typeface="+mj-lt"/>
              </a:rPr>
              <a:t>в </a:t>
            </a:r>
            <a:r>
              <a:rPr lang="ru-RU" b="1" dirty="0" err="1" smtClean="0">
                <a:latin typeface="+mj-lt"/>
              </a:rPr>
              <a:t>Арсеньевском</a:t>
            </a:r>
            <a:r>
              <a:rPr lang="ru-RU" b="1" dirty="0" smtClean="0">
                <a:latin typeface="+mj-lt"/>
              </a:rPr>
              <a:t> городском округе</a:t>
            </a:r>
            <a:endParaRPr lang="ru-RU" b="1" dirty="0">
              <a:latin typeface="+mj-lt"/>
            </a:endParaRPr>
          </a:p>
        </p:txBody>
      </p:sp>
      <p:pic>
        <p:nvPicPr>
          <p:cNvPr id="16386" name="Picture 2" descr="E:\ФОТО ФОТО\фото арсеньев\Матери России\IMG_77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7341548" cy="489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51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circle/>
      </p:transition>
    </mc:Choice>
    <mc:Fallback xmlns="">
      <p:transition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ФОТО ФОТО\фото арсеньев\Матери России\IMG_77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11" y="548680"/>
            <a:ext cx="8752777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83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ФОТО ФОТО\фото арсеньев\Матери России\IMG_77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8909248" cy="594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7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ФОТО ФОТО\фото арсеньев\Матери России\IMG_77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21082"/>
            <a:ext cx="8280920" cy="552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2303"/>
            <a:ext cx="8229600" cy="108012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+mj-lt"/>
              </a:rPr>
              <a:t>Впервые папы со своими </a:t>
            </a:r>
            <a:r>
              <a:rPr lang="ru-RU" b="1" dirty="0" err="1" smtClean="0">
                <a:latin typeface="+mj-lt"/>
              </a:rPr>
              <a:t>дочерьми</a:t>
            </a:r>
            <a:r>
              <a:rPr lang="ru-RU" b="1" dirty="0" smtClean="0">
                <a:latin typeface="+mj-lt"/>
              </a:rPr>
              <a:t>, воспитанницами детского сада города Арсеньева, и мамами приветствовали членов Движения</a:t>
            </a:r>
            <a:endParaRPr lang="ru-RU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8737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ФОТО ФОТО\фото арсеньев\Матери России\IMG_77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77" y="548680"/>
            <a:ext cx="8636743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10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ФОТО ФОТО\фото арсеньев\Матери России\IMG_77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01" y="548680"/>
            <a:ext cx="8712968" cy="598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10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ТО ФОТО\Курносенок г г фото\IMG-20160129-WA0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496944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65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ФОТО ФОТО\фото арсеньев\Матери России\IMG_77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784976" cy="562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58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6058" y="404664"/>
            <a:ext cx="8229600" cy="1349504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atin typeface="+mj-lt"/>
              </a:rPr>
              <a:t>Открытие местного отделения движения </a:t>
            </a:r>
          </a:p>
          <a:p>
            <a:pPr marL="0" indent="0" algn="ctr">
              <a:buNone/>
            </a:pPr>
            <a:r>
              <a:rPr lang="ru-RU" b="1" dirty="0" smtClean="0">
                <a:latin typeface="+mj-lt"/>
              </a:rPr>
              <a:t>в </a:t>
            </a:r>
            <a:r>
              <a:rPr lang="ru-RU" b="1" dirty="0" err="1" smtClean="0">
                <a:latin typeface="+mj-lt"/>
              </a:rPr>
              <a:t>Ханкайском</a:t>
            </a:r>
            <a:r>
              <a:rPr lang="ru-RU" b="1" dirty="0" smtClean="0">
                <a:latin typeface="+mj-lt"/>
              </a:rPr>
              <a:t> районе</a:t>
            </a:r>
            <a:endParaRPr lang="ru-RU" b="1" dirty="0">
              <a:latin typeface="+mj-lt"/>
            </a:endParaRPr>
          </a:p>
        </p:txBody>
      </p:sp>
      <p:pic>
        <p:nvPicPr>
          <p:cNvPr id="22530" name="Picture 2" descr="E:\ФОТО ФОТО\Ханка\2016-01-26_575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7138517" cy="474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82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circle/>
      </p:transition>
    </mc:Choice>
    <mc:Fallback xmlns="">
      <p:transition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ФОТО ФОТО\Ханка\2016-01-26_575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7805749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22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:\ФОТО ФОТО\Ханка\2016-01-26_575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142560" cy="540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92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:\ФОТО ФОТО\Ханка\2016-01-26_575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43" y="1556792"/>
            <a:ext cx="7806575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2069584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atin typeface="+mj-lt"/>
              </a:rPr>
              <a:t>Откровенный разговор главы </a:t>
            </a:r>
            <a:r>
              <a:rPr lang="ru-RU" b="1" dirty="0" err="1" smtClean="0">
                <a:latin typeface="+mj-lt"/>
              </a:rPr>
              <a:t>Ханкайского</a:t>
            </a:r>
            <a:r>
              <a:rPr lang="ru-RU" b="1" dirty="0" smtClean="0">
                <a:latin typeface="+mj-lt"/>
              </a:rPr>
              <a:t> района Владимира Владимировича Мищенко</a:t>
            </a:r>
          </a:p>
          <a:p>
            <a:pPr marL="0" indent="0" algn="ctr">
              <a:buNone/>
            </a:pPr>
            <a:r>
              <a:rPr lang="ru-RU" b="1" dirty="0" smtClean="0">
                <a:latin typeface="+mj-lt"/>
              </a:rPr>
              <a:t>с членами Движения</a:t>
            </a:r>
            <a:endParaRPr lang="ru-RU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5164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36712"/>
            <a:ext cx="8352928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6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972003" y="548680"/>
            <a:ext cx="3168352" cy="4752528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b="1" dirty="0" smtClean="0">
                <a:latin typeface="+mj-lt"/>
              </a:rPr>
              <a:t>По инициативе Приморского регионального отделения и Всероссийского общественного движения «Матери России», а также ВДЦ «Океан» во Владивостоке одна из бухт получит название «Бухта Матери» и в ней будет установлен памятник Матери</a:t>
            </a:r>
            <a:endParaRPr lang="ru-RU" b="1" dirty="0">
              <a:latin typeface="+mj-lt"/>
            </a:endParaRPr>
          </a:p>
        </p:txBody>
      </p:sp>
      <p:pic>
        <p:nvPicPr>
          <p:cNvPr id="6146" name="Picture 2" descr="C:\Documents and Settings\Admin\Рабочий стол\1440123581389_bullet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68660"/>
            <a:ext cx="6129300" cy="5508612"/>
          </a:xfrm>
          <a:prstGeom prst="rect">
            <a:avLst/>
          </a:prstGeom>
          <a:noFill/>
        </p:spPr>
      </p:pic>
      <p:pic>
        <p:nvPicPr>
          <p:cNvPr id="5" name="Picture 2" descr="C:\Documents and Settings\Admin\Рабочий стол\logo.png.pagespeed.ce_.97ClssmBw71-150x15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43800" y="5013176"/>
            <a:ext cx="1800200" cy="204360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circle/>
      </p:transition>
    </mc:Choice>
    <mc:Fallback xmlns="">
      <p:transition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:\ФОТО ФОТО\Фото Якутск\IMG-20160129-WA00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632"/>
            <a:ext cx="4320480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Documents and Settings\Admin\Рабочий стол\logo.png.pagespeed.ce_.97ClssmBw71-150x15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43800" y="5013176"/>
            <a:ext cx="1800200" cy="2043608"/>
          </a:xfrm>
          <a:prstGeom prst="rect">
            <a:avLst/>
          </a:prstGeom>
          <a:noFill/>
        </p:spPr>
      </p:pic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5220072" y="332656"/>
            <a:ext cx="3477072" cy="48245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+mj-lt"/>
              </a:rPr>
              <a:t>Участие </a:t>
            </a:r>
            <a:r>
              <a:rPr lang="ru-RU" b="1" dirty="0" err="1" smtClean="0">
                <a:latin typeface="+mj-lt"/>
              </a:rPr>
              <a:t>Курносенок</a:t>
            </a:r>
            <a:r>
              <a:rPr lang="ru-RU" b="1" dirty="0" smtClean="0">
                <a:latin typeface="+mj-lt"/>
              </a:rPr>
              <a:t> Галины Георгиевны </a:t>
            </a:r>
          </a:p>
          <a:p>
            <a:pPr marL="0" indent="0" algn="ctr">
              <a:buNone/>
            </a:pPr>
            <a:r>
              <a:rPr lang="ru-RU" b="1" dirty="0" smtClean="0">
                <a:latin typeface="+mj-lt"/>
              </a:rPr>
              <a:t>в Межрегиональной конференции</a:t>
            </a:r>
          </a:p>
          <a:p>
            <a:pPr marL="0" indent="0" algn="ctr">
              <a:buNone/>
            </a:pPr>
            <a:r>
              <a:rPr lang="ru-RU" b="1" dirty="0" smtClean="0">
                <a:latin typeface="+mj-lt"/>
              </a:rPr>
              <a:t>«Роль </a:t>
            </a:r>
            <a:r>
              <a:rPr lang="ru-RU" b="1" dirty="0">
                <a:latin typeface="+mj-lt"/>
              </a:rPr>
              <a:t>матери в развитии институтов гражданского общества» </a:t>
            </a:r>
            <a:endParaRPr lang="ru-RU" b="1" dirty="0" smtClean="0">
              <a:latin typeface="+mj-lt"/>
            </a:endParaRPr>
          </a:p>
          <a:p>
            <a:pPr marL="0" indent="0" algn="ctr">
              <a:buNone/>
            </a:pPr>
            <a:r>
              <a:rPr lang="ru-RU" b="1" dirty="0" smtClean="0">
                <a:latin typeface="+mj-lt"/>
              </a:rPr>
              <a:t>г</a:t>
            </a:r>
            <a:r>
              <a:rPr lang="ru-RU" b="1" dirty="0">
                <a:latin typeface="+mj-lt"/>
              </a:rPr>
              <a:t>. </a:t>
            </a:r>
            <a:r>
              <a:rPr lang="ru-RU" b="1" dirty="0" smtClean="0">
                <a:latin typeface="+mj-lt"/>
              </a:rPr>
              <a:t>Якутск,</a:t>
            </a:r>
          </a:p>
          <a:p>
            <a:pPr marL="0" indent="0" algn="ctr">
              <a:buNone/>
            </a:pPr>
            <a:r>
              <a:rPr lang="ru-RU" b="1" dirty="0" smtClean="0">
                <a:latin typeface="+mj-lt"/>
              </a:rPr>
              <a:t>12 </a:t>
            </a:r>
            <a:r>
              <a:rPr lang="ru-RU" b="1" dirty="0">
                <a:latin typeface="+mj-lt"/>
              </a:rPr>
              <a:t>июня </a:t>
            </a:r>
            <a:r>
              <a:rPr lang="ru-RU" b="1" dirty="0" smtClean="0">
                <a:latin typeface="+mj-lt"/>
              </a:rPr>
              <a:t>2015 года</a:t>
            </a:r>
            <a:endParaRPr lang="ru-RU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8573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Documents and Settings\Admin\Рабочий стол\249e004b7a3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008" y="1556792"/>
            <a:ext cx="8749480" cy="3456384"/>
          </a:xfrm>
          <a:prstGeom prst="rect">
            <a:avLst/>
          </a:prstGeom>
          <a:noFill/>
        </p:spPr>
      </p:pic>
      <p:pic>
        <p:nvPicPr>
          <p:cNvPr id="5" name="Picture 2" descr="C:\Documents and Settings\Admin\Рабочий стол\logo.png.pagespeed.ce_.97ClssmBw71-150x15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43800" y="5013176"/>
            <a:ext cx="1800200" cy="2043608"/>
          </a:xfrm>
          <a:prstGeom prst="rect">
            <a:avLst/>
          </a:prstGeom>
          <a:noFill/>
        </p:spPr>
      </p:pic>
      <p:pic>
        <p:nvPicPr>
          <p:cNvPr id="2" name="barry_white_-_love_s_theme_(zaycev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92696"/>
            <a:ext cx="8928992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04769" y="548680"/>
            <a:ext cx="5040560" cy="561662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b="1" dirty="0" smtClean="0">
                <a:latin typeface="+mj-lt"/>
              </a:rPr>
              <a:t>В тот же день состоялось торжественное собрание с участием губернатора Приморского края Владимира Владимировича </a:t>
            </a:r>
            <a:r>
              <a:rPr lang="ru-RU" sz="3200" b="1" dirty="0" err="1" smtClean="0">
                <a:latin typeface="+mj-lt"/>
              </a:rPr>
              <a:t>Миклушевского</a:t>
            </a:r>
            <a:r>
              <a:rPr lang="ru-RU" sz="3200" b="1" dirty="0" smtClean="0">
                <a:latin typeface="+mj-lt"/>
              </a:rPr>
              <a:t> </a:t>
            </a:r>
          </a:p>
          <a:p>
            <a:pPr algn="ctr">
              <a:buNone/>
            </a:pPr>
            <a:r>
              <a:rPr lang="ru-RU" sz="3200" b="1" dirty="0" smtClean="0">
                <a:latin typeface="+mj-lt"/>
              </a:rPr>
              <a:t>с награждением многодетных матерей в честь предстоящего Дня матери</a:t>
            </a:r>
            <a:endParaRPr lang="ru-RU" sz="3200" b="1" dirty="0">
              <a:latin typeface="+mj-lt"/>
            </a:endParaRPr>
          </a:p>
        </p:txBody>
      </p:sp>
      <p:pic>
        <p:nvPicPr>
          <p:cNvPr id="6" name="Picture 2" descr="C:\Documents and Settings\Admin\Рабочий стол\logo.png.pagespeed.ce_.97ClssmBw71-150x15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3800" y="5013176"/>
            <a:ext cx="1800200" cy="2043608"/>
          </a:xfrm>
          <a:prstGeom prst="rect">
            <a:avLst/>
          </a:prstGeom>
          <a:noFill/>
        </p:spPr>
      </p:pic>
      <p:pic>
        <p:nvPicPr>
          <p:cNvPr id="7" name="Рисунок 6" descr="http://www.primorsky.ru/upload/iblock/e78/e7847db07e12062197f44351d2164550.jpg">
            <a:hlinkClick r:id="rId3" tooltip="&quot;&quot;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6526"/>
            <a:ext cx="2376264" cy="144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www.primorsky.ru/upload/iblock/350/350ba8fa4de7619cfefa5048611c9ea7.jpg">
            <a:hlinkClick r:id="rId5" tooltip="&quot;&quot;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47453"/>
            <a:ext cx="2376264" cy="136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www.primorsky.ru/upload/iblock/398/398078d8779de009008e735ab11deb1d.jpg">
            <a:hlinkClick r:id="rId7" tooltip="&quot;&quot;"/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301208"/>
            <a:ext cx="2376264" cy="144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://www.primorsky.ru/upload/iblock/ff6/ff6b862f8c75e983dae681ad59fd363f.jpg">
            <a:hlinkClick r:id="rId9" tooltip="&quot;&quot;"/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92289"/>
            <a:ext cx="2376264" cy="1368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circle/>
      </p:transition>
    </mc:Choice>
    <mc:Fallback xmlns="">
      <p:transition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R0Z226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24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587</TotalTime>
  <Words>464</Words>
  <Application>Microsoft Office PowerPoint</Application>
  <PresentationFormat>Экран (4:3)</PresentationFormat>
  <Paragraphs>50</Paragraphs>
  <Slides>68</Slides>
  <Notes>1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72" baseType="lpstr">
      <vt:lpstr>Calibri</vt:lpstr>
      <vt:lpstr>Constantia</vt:lpstr>
      <vt:lpstr>Wingdings 2</vt:lpstr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Мария</cp:lastModifiedBy>
  <cp:revision>67</cp:revision>
  <dcterms:created xsi:type="dcterms:W3CDTF">2016-01-26T22:24:29Z</dcterms:created>
  <dcterms:modified xsi:type="dcterms:W3CDTF">2016-02-02T01:18:57Z</dcterms:modified>
</cp:coreProperties>
</file>